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60" r:id="rId5"/>
    <p:sldId id="261" r:id="rId6"/>
    <p:sldId id="262" r:id="rId7"/>
    <p:sldId id="266" r:id="rId8"/>
    <p:sldId id="268" r:id="rId9"/>
    <p:sldId id="263" r:id="rId10"/>
    <p:sldId id="269" r:id="rId11"/>
    <p:sldId id="270" r:id="rId12"/>
    <p:sldId id="278" r:id="rId13"/>
    <p:sldId id="264" r:id="rId14"/>
    <p:sldId id="265" r:id="rId15"/>
    <p:sldId id="267" r:id="rId16"/>
    <p:sldId id="259" r:id="rId17"/>
    <p:sldId id="271" r:id="rId18"/>
    <p:sldId id="272" r:id="rId19"/>
    <p:sldId id="273" r:id="rId20"/>
    <p:sldId id="274" r:id="rId21"/>
    <p:sldId id="275" r:id="rId22"/>
    <p:sldId id="279" r:id="rId23"/>
    <p:sldId id="280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7"/>
    <p:restoredTop sz="94667"/>
  </p:normalViewPr>
  <p:slideViewPr>
    <p:cSldViewPr snapToGrid="0" snapToObjects="1">
      <p:cViewPr varScale="1">
        <p:scale>
          <a:sx n="141" d="100"/>
          <a:sy n="141" d="100"/>
        </p:scale>
        <p:origin x="224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9AB80-186D-EC46-8EAF-78775F70AA84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F2314-42D8-0449-BD8D-970BC45548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51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F2314-42D8-0449-BD8D-970BC455487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72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7058B-C61E-594F-8384-35486C0FD3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E070A-7137-9644-A2E3-08EEE33CC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45EB8-79DE-0F45-AD2D-045A42C44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F75F9-94FA-8D4F-AE09-BFC35C28F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DD6A2-9CA5-134B-A544-396F81ED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82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E836D-F1AD-384F-82BA-B2E55A5C9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AADB4F-A89F-5F45-A83D-F490CBB53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DE551-B750-3E42-AE40-5BDA2F39E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0F481F-EC38-B342-BC8D-344F9E04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B6056-621E-714E-A773-FC7180A24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48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AD6B1-F072-7D4B-96D3-14A4D80E8E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15F371-359B-4349-B252-9B5165FAF6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08B2-99CE-1A43-8154-3C51FB0F3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2FA9E-1A42-404A-BACC-E427F4BAF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49221-51D8-3A4F-8B03-55EAC1F6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29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0E993-C8EC-B04E-AB9A-5886A5D19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DBC8F-D460-8D49-B058-D14B6B0F8E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CC221-1384-9441-8E10-FD811526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1BB81-A916-F547-BB75-4D19C391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FC587-2472-3141-89C1-53B473AC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93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0FE31-13F8-8A44-928C-9FFB6E037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58D32-F198-2B4C-87A8-177BBAD30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113CE-8C09-8F4D-B06E-A9D5C27A1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82FC6-F1E2-814B-BD96-0075B5C34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1842A2-EAD3-6E43-A473-7753E2852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78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7F66-3D0C-2B4C-A368-831E5E58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9AA82-430A-8F4D-B71E-A857B5DC8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3C6371-C032-FA46-B09B-BB842C8F69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5789D-59A3-8E4E-B04F-0919CDA16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E50265-182F-7B42-9510-BB16D98C6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905A6F-37B4-334C-A6A0-5C6A7AAA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0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2ABB-88FD-EE47-9F43-41914ECC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AD264-216A-6045-9EF3-FB5A30880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448489-FD11-7D46-B74D-A5DB4CB1A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A5CBA3-607A-494D-8954-C59239389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90FC62-FE15-6649-9312-248DA3EE2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834D3F-827F-F64E-8EC4-991824CC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1DC5F0-9800-E347-80DE-C1FA0E90B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C42209-D325-844A-AD65-CB3468113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46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F6F46-E8E2-A84B-AE0F-201FD4213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BB141B-09F1-FD4D-B6BB-F0C617B8B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FD6E79-EC4F-EA4A-BB13-2B526D15F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3566-4C49-A146-827A-A6655C268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2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FC9150-5D64-264C-8D02-2D40EB52C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89361C-2A2C-984E-8705-21D32C8E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F0F95-2D29-2A44-A869-D1F27CB6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118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892C-7B34-764A-9725-57A3CE08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F329B-C373-694B-B651-2963587A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4220BE-4CD5-894F-8FE3-EAF37A7E9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2F18E-595C-EB45-A678-D96AB796A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418559-1A70-E240-930B-7A7C124B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AC090-73E9-9E4D-85E6-FB32E47F3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12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E705E-FA3B-0449-8E11-EDBDBD227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95CA1A-837F-1E4E-A30F-6F36A514D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BFA25-B1F4-884C-974C-328B6FE46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C2E130-790F-BE41-85A8-3612773E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7011F-6F5B-1D44-A8EA-7657E655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06FB6-0A29-DD40-9C13-C4FB3DE7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89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489958-8908-374B-BCC3-91EBAE38B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6FE57-4E5B-1D4B-A443-73A204B37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EFD22-1B69-524E-B035-816BFC9939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10D18-32E2-D34E-9916-D0AA3F19F349}" type="datetimeFigureOut">
              <a:rPr lang="en-US" smtClean="0"/>
              <a:t>7/31/19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79913-486A-D844-B211-E35E8300D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A3969-AF7D-B949-9262-F7EBE11B4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0594-2059-244E-A8FE-E4C8789778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44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1B89-0B76-B24F-AE5D-1451136FF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019" y="908431"/>
            <a:ext cx="9876504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EPIC and the Future of U.S. NWP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: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en-US" sz="49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A View From Academia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6EDAF-40E9-4042-9E9C-7494C64F1B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7019" y="3558185"/>
            <a:ext cx="9144000" cy="1655762"/>
          </a:xfrm>
        </p:spPr>
        <p:txBody>
          <a:bodyPr>
            <a:noAutofit/>
          </a:bodyPr>
          <a:lstStyle/>
          <a:p>
            <a:r>
              <a:rPr lang="en-US" sz="3200" b="1" dirty="0"/>
              <a:t>Cliff Mass</a:t>
            </a:r>
          </a:p>
          <a:p>
            <a:r>
              <a:rPr lang="en-US" sz="3200" b="1" dirty="0"/>
              <a:t>Department of Atmospheric Sciences</a:t>
            </a:r>
          </a:p>
          <a:p>
            <a:r>
              <a:rPr lang="en-US" sz="3200" b="1" dirty="0"/>
              <a:t>University of Washington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875C83-5AB7-5C4E-836D-2350E5AF3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853" y="5213947"/>
            <a:ext cx="3131560" cy="13632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3BA545-ADD2-614D-BB9C-C3A5445C4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57" y="5159363"/>
            <a:ext cx="2200886" cy="129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48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9569F-4153-1146-A4F3-D91C7EF00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The Result are In:  </a:t>
            </a:r>
            <a:r>
              <a:rPr lang="en-US" b="1" dirty="0">
                <a:latin typeface="+mn-lt"/>
              </a:rPr>
              <a:t>FV-3 Fails the Graduate Student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93C635-A863-7C4C-BE9A-6631FE5974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323" y="1626522"/>
            <a:ext cx="5999353" cy="4351338"/>
          </a:xfrm>
        </p:spPr>
      </p:pic>
    </p:spTree>
    <p:extLst>
      <p:ext uri="{BB962C8B-B14F-4D97-AF65-F5344CB8AC3E}">
        <p14:creationId xmlns:p14="http://schemas.microsoft.com/office/powerpoint/2010/main" val="3857908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5D15-B422-A948-A504-30F72DE19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Our Community Have Been Given One LAST Chance Before the NOAA Operational Global NWP Becomes Irrelevant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85377F-467F-D145-9111-51B7D61701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5218" y="19952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0816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C28B3-2367-4D4A-B19C-7053AA57F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CDFE0-2705-BA47-869A-0BEBEFF52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022" y="1095580"/>
            <a:ext cx="5659053" cy="4351338"/>
          </a:xfrm>
        </p:spPr>
      </p:pic>
    </p:spTree>
    <p:extLst>
      <p:ext uri="{BB962C8B-B14F-4D97-AF65-F5344CB8AC3E}">
        <p14:creationId xmlns:p14="http://schemas.microsoft.com/office/powerpoint/2010/main" val="1338659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65526-15B7-284C-849B-2D1607EA1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658" y="1001641"/>
            <a:ext cx="1051560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b="1" dirty="0">
                <a:latin typeface="+mn-lt"/>
              </a:rPr>
              <a:t>The Stars Are Aligned Now for Change</a:t>
            </a:r>
            <a:br>
              <a:rPr lang="en-US" b="1" dirty="0"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u="sng" dirty="0">
                <a:solidFill>
                  <a:schemeClr val="accent1"/>
                </a:solidFill>
                <a:latin typeface="+mn-lt"/>
              </a:rPr>
              <a:t>But if We Miss This Train, It May Never Come Again in our Lifetime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AC2415-D105-CD4F-8604-4AFA3766F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42" t="12546" r="4466" b="15843"/>
          <a:stretch/>
        </p:blipFill>
        <p:spPr>
          <a:xfrm>
            <a:off x="3036926" y="3246326"/>
            <a:ext cx="5832988" cy="3333136"/>
          </a:xfrm>
        </p:spPr>
      </p:pic>
    </p:spTree>
    <p:extLst>
      <p:ext uri="{BB962C8B-B14F-4D97-AF65-F5344CB8AC3E}">
        <p14:creationId xmlns:p14="http://schemas.microsoft.com/office/powerpoint/2010/main" val="258941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7FF3-E11B-1C44-A5F4-CE18B81C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9" y="664591"/>
            <a:ext cx="10542006" cy="657917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Stars Are Aligned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59CC92-37F5-E948-A036-9F2965D0F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4025" r="16093"/>
          <a:stretch/>
        </p:blipFill>
        <p:spPr>
          <a:xfrm>
            <a:off x="8618901" y="1612219"/>
            <a:ext cx="3315542" cy="3668173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0FF1B-8CBA-344C-B580-2E9AAB75E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712" y="1612219"/>
            <a:ext cx="8847501" cy="4462656"/>
          </a:xfrm>
        </p:spPr>
        <p:txBody>
          <a:bodyPr>
            <a:noAutofit/>
          </a:bodyPr>
          <a:lstStyle/>
          <a:p>
            <a:r>
              <a:rPr lang="en-US" sz="4000" b="1" dirty="0"/>
              <a:t>NOAA leadership understands the problem and wants to fix it</a:t>
            </a:r>
          </a:p>
          <a:p>
            <a:r>
              <a:rPr lang="en-US" sz="4000" b="1" dirty="0"/>
              <a:t>Both the head of NOAA and the president’s science advisor are modelers.</a:t>
            </a:r>
          </a:p>
          <a:p>
            <a:r>
              <a:rPr lang="en-US" sz="4000" b="1" dirty="0"/>
              <a:t>The nation and Congress know the problem and are ready to invest in fixing it</a:t>
            </a:r>
          </a:p>
        </p:txBody>
      </p:sp>
    </p:spTree>
    <p:extLst>
      <p:ext uri="{BB962C8B-B14F-4D97-AF65-F5344CB8AC3E}">
        <p14:creationId xmlns:p14="http://schemas.microsoft.com/office/powerpoint/2010/main" val="362808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A7FF3-E11B-1C44-A5F4-CE18B81CD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59" y="664591"/>
            <a:ext cx="10542006" cy="657917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+mn-lt"/>
              </a:rPr>
              <a:t>The Stars Are Aligned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59CC92-37F5-E948-A036-9F2965D0FF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8205" t="8867" r="20983" b="14375"/>
          <a:stretch/>
        </p:blipFill>
        <p:spPr>
          <a:xfrm>
            <a:off x="8468631" y="2109456"/>
            <a:ext cx="3409517" cy="337694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90FF1B-8CBA-344C-B580-2E9AAB75E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9583" y="1457361"/>
            <a:ext cx="8847501" cy="4462656"/>
          </a:xfrm>
        </p:spPr>
        <p:txBody>
          <a:bodyPr>
            <a:noAutofit/>
          </a:bodyPr>
          <a:lstStyle/>
          <a:p>
            <a:r>
              <a:rPr lang="en-US" sz="4000" b="1" dirty="0"/>
              <a:t>Congress passed a Weather Bill with resources and detailed guidance on how to fix U.S. NWP</a:t>
            </a:r>
          </a:p>
          <a:p>
            <a:r>
              <a:rPr lang="en-US" sz="4000" b="1" dirty="0"/>
              <a:t>Tensions between NOAA Labs and NCEP/EMC have faded.</a:t>
            </a:r>
          </a:p>
          <a:p>
            <a:r>
              <a:rPr lang="en-US" sz="4000" b="1" dirty="0"/>
              <a:t>The private sector is demanding improvement.</a:t>
            </a:r>
          </a:p>
          <a:p>
            <a:r>
              <a:rPr lang="en-US" sz="4400" b="1" dirty="0">
                <a:solidFill>
                  <a:srgbClr val="FF0000"/>
                </a:solidFill>
              </a:rPr>
              <a:t>We are having this meeting</a:t>
            </a:r>
            <a:r>
              <a:rPr lang="en-US" sz="44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597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0E61C-D686-BF4D-96F4-7A97F8C13B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304" y="1580906"/>
            <a:ext cx="11162070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Only by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complete reorganization </a:t>
            </a:r>
            <a:r>
              <a:rPr lang="en-US" b="1" dirty="0">
                <a:solidFill>
                  <a:schemeClr val="tx2"/>
                </a:solidFill>
                <a:latin typeface="+mn-lt"/>
              </a:rPr>
              <a:t>of how we develop, test, and improve the national global modeling system can U.S. operational NWP regain world leadership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5D96A-2CC8-4244-A94A-170D1D2A8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568" y="4086493"/>
            <a:ext cx="4823542" cy="233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FAFC4-996F-634E-93E2-A9D953C01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228"/>
            <a:ext cx="10515600" cy="132556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+mn-lt"/>
              </a:rPr>
              <a:t>Such reorganization will require more cooperation and concentration of effort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6C93D2-374C-9E4D-A90A-33A9B8CD83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542" y="2682133"/>
            <a:ext cx="4154744" cy="3124110"/>
          </a:xfrm>
        </p:spPr>
      </p:pic>
    </p:spTree>
    <p:extLst>
      <p:ext uri="{BB962C8B-B14F-4D97-AF65-F5344CB8AC3E}">
        <p14:creationId xmlns:p14="http://schemas.microsoft.com/office/powerpoint/2010/main" val="15569320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DA058-2112-E94D-A03F-64DBF838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 Properly Structured EPIC Center Could Go Far in Addressing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E0210-F5A0-F441-AD3C-9FA0C8611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543" y="1816570"/>
            <a:ext cx="8374454" cy="4955421"/>
          </a:xfrm>
        </p:spPr>
        <p:txBody>
          <a:bodyPr>
            <a:normAutofit fontScale="92500"/>
          </a:bodyPr>
          <a:lstStyle/>
          <a:p>
            <a:r>
              <a:rPr lang="en-US" sz="3200" b="1" dirty="0"/>
              <a:t>It would be the centerpiece of NOAA global model development</a:t>
            </a:r>
          </a:p>
          <a:p>
            <a:r>
              <a:rPr lang="en-US" sz="3200" b="1" dirty="0"/>
              <a:t>Provide coherent organization and leadership structure</a:t>
            </a:r>
          </a:p>
          <a:p>
            <a:r>
              <a:rPr lang="en-US" sz="3200" b="1" u="sng" dirty="0"/>
              <a:t>Must</a:t>
            </a:r>
            <a:r>
              <a:rPr lang="en-US" sz="3200" b="1" dirty="0"/>
              <a:t> include active participation of NCAR and ESRL</a:t>
            </a:r>
          </a:p>
          <a:p>
            <a:r>
              <a:rPr lang="en-US" sz="3200" b="1" dirty="0"/>
              <a:t>Should probably be in Boulder</a:t>
            </a:r>
          </a:p>
          <a:p>
            <a:r>
              <a:rPr lang="en-US" sz="3200" b="1" dirty="0"/>
              <a:t>It would develop and SUPPORT a community global modeling system for all spatial scales</a:t>
            </a:r>
          </a:p>
          <a:p>
            <a:r>
              <a:rPr lang="en-US" sz="3200" b="1" dirty="0"/>
              <a:t>Hopefully, NASA and DOD would join the effort.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D03FE-FA6B-1D41-A4C9-56D8DAC39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997" y="2734146"/>
            <a:ext cx="3155133" cy="315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18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67FF-CC4A-2044-A30A-7AE1687E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9824" cy="91624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How EPIC Might Be Organized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53F75-74B8-144D-B4D1-30936CA6C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49" y="968721"/>
            <a:ext cx="11227051" cy="520824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EF67E2-B4FC-3B4F-B1B5-4784B60850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28" y="1557196"/>
            <a:ext cx="9715196" cy="489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62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33550-B045-9941-B538-E2BBCE5B2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425" y="8223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U.S. Operational Global Numerical Weather Prediction is Stuck in Mediocrity and Will Not Advance to First Tier Without Major Changes in Organization, Leadership, and 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6AA46-868E-4B4A-99BC-5802789B8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818" y="3090570"/>
            <a:ext cx="5636137" cy="32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28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2ED2D-614F-BE47-B03C-25EE4FE0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80" y="269261"/>
            <a:ext cx="10473813" cy="63776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More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8209E-D4D4-DB47-8F47-46907E281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822" y="1002890"/>
            <a:ext cx="11572568" cy="5474827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en-US" sz="14400" b="1" dirty="0"/>
              <a:t>Excellence and world leadership must be the unquestioned goals.</a:t>
            </a:r>
          </a:p>
          <a:p>
            <a:pPr lvl="0"/>
            <a:r>
              <a:rPr lang="en-US" sz="14400" b="1" dirty="0"/>
              <a:t>Must be seen as a national system, not a NOAA system, supporting BOTH the operational and research communities.</a:t>
            </a:r>
          </a:p>
          <a:p>
            <a:pPr lvl="0"/>
            <a:r>
              <a:rPr lang="en-US" sz="14400" b="1" dirty="0"/>
              <a:t>A specific strategic plan is required as well as implementation plans.</a:t>
            </a:r>
          </a:p>
          <a:p>
            <a:pPr lvl="0"/>
            <a:r>
              <a:rPr lang="en-US" sz="14400" b="1" dirty="0"/>
              <a:t>Should be led by a well-known intellectual leader of the field and guided by an expert advisory board.</a:t>
            </a:r>
          </a:p>
          <a:p>
            <a:pPr lvl="0"/>
            <a:r>
              <a:rPr lang="en-US" sz="14400" b="1" dirty="0"/>
              <a:t>EPIC should be established outside of NOAA, in a location attractive to visitors.   A vibrant development center with an active seminar series and attractive visitor positions.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468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F0C6-58CE-B34A-B215-FE38DB201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93" y="357751"/>
            <a:ext cx="10562303" cy="88111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Even More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D15BA-A65D-0147-9A6F-E44288BD4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16" y="1364225"/>
            <a:ext cx="11358717" cy="4351338"/>
          </a:xfrm>
        </p:spPr>
        <p:txBody>
          <a:bodyPr>
            <a:noAutofit/>
          </a:bodyPr>
          <a:lstStyle/>
          <a:p>
            <a:pPr lvl="0"/>
            <a:r>
              <a:rPr lang="en-US" sz="3200" b="1" dirty="0"/>
              <a:t>The new NWP center, while enjoying foundational funding through NOAA, will acquire funding from a range of private sector and Federal sources.</a:t>
            </a:r>
          </a:p>
          <a:p>
            <a:pPr lvl="0"/>
            <a:r>
              <a:rPr lang="en-US" sz="3200" b="1" dirty="0"/>
              <a:t>The new center must support the development of an easily mastered testbed and development system.</a:t>
            </a:r>
          </a:p>
          <a:p>
            <a:pPr lvl="0"/>
            <a:r>
              <a:rPr lang="en-US" sz="3200" b="1" dirty="0"/>
              <a:t>The new center will have the control of funds for an external grants program for research and development THAT DIRECTLY ADDRESS key needs for the new center. </a:t>
            </a:r>
          </a:p>
          <a:p>
            <a:r>
              <a:rPr lang="en-US" sz="3200" b="1" dirty="0"/>
              <a:t>The new EPIC center should contain experts that will lead efforts in each key area of global NWP.  </a:t>
            </a:r>
          </a:p>
        </p:txBody>
      </p:sp>
    </p:spTree>
    <p:extLst>
      <p:ext uri="{BB962C8B-B14F-4D97-AF65-F5344CB8AC3E}">
        <p14:creationId xmlns:p14="http://schemas.microsoft.com/office/powerpoint/2010/main" val="28514547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4009-A89E-1A40-AE05-493E2333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99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EPIC effort could reflect some of the nation’s great science successes--all when we worked together: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D62288-B6F4-F64A-A05A-5045A7D02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1671" y="2005332"/>
            <a:ext cx="3297473" cy="329747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03B939-3128-AD42-BEF1-57A67CA42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148" y="2894881"/>
            <a:ext cx="3652994" cy="1908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CBDBD5-AEBA-144F-B071-5D54BAB6EE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3" r="23710"/>
          <a:stretch/>
        </p:blipFill>
        <p:spPr>
          <a:xfrm>
            <a:off x="838200" y="2421790"/>
            <a:ext cx="2743200" cy="23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34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B13A-3DF4-B94F-A55F-23501855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And the early days of NWP, when the U.S. was well ahead of the rest of the world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A82FCA-C8FB-6442-94AA-FE6DB4D3B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92506" y="1825625"/>
            <a:ext cx="5606987" cy="4351338"/>
          </a:xfrm>
        </p:spPr>
      </p:pic>
    </p:spTree>
    <p:extLst>
      <p:ext uri="{BB962C8B-B14F-4D97-AF65-F5344CB8AC3E}">
        <p14:creationId xmlns:p14="http://schemas.microsoft.com/office/powerpoint/2010/main" val="3280136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4831-73CC-EA4A-ACC9-CEE0AD5C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497" y="276400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410376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35E79-4BE0-CD46-9085-B6119E14D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38" y="818533"/>
            <a:ext cx="4906298" cy="496641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U.S. NWP Skill is Behind World Leaders and Is NOT Catching UP Even With Substantial Investments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CDB145-613B-AC49-B650-6DEB1A9A0E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92" t="3631" r="3452" b="14345"/>
          <a:stretch/>
        </p:blipFill>
        <p:spPr>
          <a:xfrm>
            <a:off x="5619136" y="690827"/>
            <a:ext cx="5987845" cy="5221831"/>
          </a:xfrm>
        </p:spPr>
      </p:pic>
    </p:spTree>
    <p:extLst>
      <p:ext uri="{BB962C8B-B14F-4D97-AF65-F5344CB8AC3E}">
        <p14:creationId xmlns:p14="http://schemas.microsoft.com/office/powerpoint/2010/main" val="1475489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3D10D-7623-6449-B0F9-9F28E61C8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561" y="13606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With the World’s Largest Atmospheric Sciences Research Community and the Largest Global NWP Budget We Should be the Best.  </a:t>
            </a: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br>
              <a:rPr lang="en-US" b="1" dirty="0">
                <a:solidFill>
                  <a:srgbClr val="0070C0"/>
                </a:solidFill>
                <a:latin typeface="+mn-lt"/>
              </a:rPr>
            </a:br>
            <a:r>
              <a:rPr lang="en-US" b="1" dirty="0">
                <a:latin typeface="+mn-lt"/>
              </a:rPr>
              <a:t>But we are Not.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FA8C39-41DD-894D-8170-4CDE73951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35"/>
          <a:stretch/>
        </p:blipFill>
        <p:spPr>
          <a:xfrm>
            <a:off x="6221361" y="3238042"/>
            <a:ext cx="4343402" cy="285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80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05E2-6847-DB4C-ADE7-84CF92A1F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523" y="66746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Our global model, GFS, has lagged behind the state-of-the-science in many areas, such as: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F07629-E3C1-2543-9D1A-100C6879B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974" y="1751883"/>
            <a:ext cx="7435645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3600" b="1" dirty="0"/>
          </a:p>
          <a:p>
            <a:pPr lvl="1"/>
            <a:r>
              <a:rPr lang="en-US" sz="4100" b="1" dirty="0"/>
              <a:t>Cloud and precipitation microphysics</a:t>
            </a:r>
          </a:p>
          <a:p>
            <a:pPr lvl="1"/>
            <a:r>
              <a:rPr lang="en-US" sz="4100" b="1" dirty="0">
                <a:solidFill>
                  <a:schemeClr val="accent1"/>
                </a:solidFill>
              </a:rPr>
              <a:t>Convective parameterization</a:t>
            </a:r>
          </a:p>
          <a:p>
            <a:pPr lvl="1"/>
            <a:r>
              <a:rPr lang="en-US" sz="4100" b="1" dirty="0"/>
              <a:t>Resolution and size of ensembles</a:t>
            </a:r>
          </a:p>
          <a:p>
            <a:pPr lvl="1"/>
            <a:r>
              <a:rPr lang="en-US" sz="4100" b="1" dirty="0">
                <a:solidFill>
                  <a:schemeClr val="accent1"/>
                </a:solidFill>
              </a:rPr>
              <a:t>Data assimilation (ECMWF moved to 4DVAR decades ago)</a:t>
            </a:r>
          </a:p>
          <a:p>
            <a:pPr lvl="1"/>
            <a:r>
              <a:rPr lang="en-US" sz="4100" b="1" dirty="0"/>
              <a:t>Boundary layer parameterization</a:t>
            </a:r>
          </a:p>
          <a:p>
            <a:pPr lvl="1"/>
            <a:r>
              <a:rPr lang="en-US" sz="4100" b="1" dirty="0">
                <a:solidFill>
                  <a:schemeClr val="accent1"/>
                </a:solidFill>
              </a:rPr>
              <a:t>Post-processing.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652392-1C18-3C4D-8CDA-AB17EF5131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9" r="43484"/>
          <a:stretch/>
        </p:blipFill>
        <p:spPr>
          <a:xfrm>
            <a:off x="8332839" y="1825216"/>
            <a:ext cx="3119284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574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84300-AE8E-D74D-96A1-14A08B21E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839" y="386147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Large Impact on the Academic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3B56F-3833-0249-BC9D-D8442CE62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94" y="1711710"/>
            <a:ext cx="8421329" cy="4351338"/>
          </a:xfrm>
        </p:spPr>
        <p:txBody>
          <a:bodyPr>
            <a:noAutofit/>
          </a:bodyPr>
          <a:lstStyle/>
          <a:p>
            <a:r>
              <a:rPr lang="en-US" sz="3200" b="1" dirty="0"/>
              <a:t>Few academic researchers use the U.S. operational global model for research</a:t>
            </a:r>
          </a:p>
          <a:p>
            <a:r>
              <a:rPr lang="en-US" sz="3200" b="1" dirty="0"/>
              <a:t>U.S. students become familiar and contribute to other modeling systems (e.g., WRF and MPAS)</a:t>
            </a:r>
          </a:p>
          <a:p>
            <a:r>
              <a:rPr lang="en-US" sz="3200" b="1" dirty="0"/>
              <a:t>NCAR has developed global modeling systems completely independent of NOAA/NWS.</a:t>
            </a:r>
          </a:p>
          <a:p>
            <a:r>
              <a:rPr lang="en-US" sz="3200" b="1" dirty="0"/>
              <a:t>Many U.S. students see NCEP/EMC as a backwater and choose to find employment elsewhere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E77F0-BBEC-3B41-A0C3-ACDF5FC83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2444" y="1749682"/>
            <a:ext cx="3106993" cy="2071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7FBAAC-F605-A042-9AB1-F4729185C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444" y="4557252"/>
            <a:ext cx="3410691" cy="126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7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945A-F877-7E46-B567-DF80E8AC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0323" y="44227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The Origin of the U.S. NWP Problem is No Secret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E605BC-D77C-F945-9B3A-B54C1CFAA1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04498" y="2293375"/>
            <a:ext cx="4055187" cy="2467142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A3E72F-2F32-4F4C-9E4A-98C36302C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399" y="1915971"/>
            <a:ext cx="6790099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U.S. resources is spread over many global modeling systems (e.g., Navy NAVGEM, NCAR MPAS, NOAA FV-3/NIM/FIM, NASA GEOS, AF UKMET-Unified)</a:t>
            </a:r>
          </a:p>
          <a:p>
            <a:r>
              <a:rPr lang="en-US" sz="3600" b="1" dirty="0"/>
              <a:t>NOAA has divided responsibility for NWP over too many groups and decision makers</a:t>
            </a:r>
          </a:p>
        </p:txBody>
      </p:sp>
    </p:spTree>
    <p:extLst>
      <p:ext uri="{BB962C8B-B14F-4D97-AF65-F5344CB8AC3E}">
        <p14:creationId xmlns:p14="http://schemas.microsoft.com/office/powerpoint/2010/main" val="4180613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7945A-F877-7E46-B567-DF80E8AC5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The Origin of the U.S. NWP Problem is No Secret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DA3E72F-2F32-4F4C-9E4A-98C36302C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46365"/>
            <a:ext cx="10950678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No coherent, detailed strategic plan</a:t>
            </a:r>
          </a:p>
          <a:p>
            <a:r>
              <a:rPr lang="en-US" sz="3600" b="1" dirty="0"/>
              <a:t>Poor use of resources (e.g., NGGPS)</a:t>
            </a:r>
          </a:p>
          <a:p>
            <a:r>
              <a:rPr lang="en-US" sz="3600" b="1" dirty="0"/>
              <a:t>NOAA not working closely with the NCAR and the academic community</a:t>
            </a:r>
          </a:p>
          <a:p>
            <a:r>
              <a:rPr lang="en-US" sz="3600" b="1" dirty="0"/>
              <a:t>No single group given the resources and responsibility to DO THIS RIGHT</a:t>
            </a:r>
          </a:p>
          <a:p>
            <a:r>
              <a:rPr lang="en-US" sz="3600" b="1" dirty="0"/>
              <a:t>Excellence is not a priority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6267BDA-3A88-0648-8037-A82DAC5362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00495" y="4777041"/>
            <a:ext cx="3844983" cy="1877782"/>
          </a:xfrm>
        </p:spPr>
      </p:pic>
    </p:spTree>
    <p:extLst>
      <p:ext uri="{BB962C8B-B14F-4D97-AF65-F5344CB8AC3E}">
        <p14:creationId xmlns:p14="http://schemas.microsoft.com/office/powerpoint/2010/main" val="458847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4EB5-0210-BF4F-81A6-2E6E1053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The Situation Has 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Not Gotten Better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with NGGPS and FV-3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4FF3-FF84-0048-9212-92DE0AFBC3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FV-3 is a better model than GFS but…..</a:t>
            </a:r>
          </a:p>
          <a:p>
            <a:pPr lvl="1"/>
            <a:r>
              <a:rPr lang="en-US" sz="3600" b="1" dirty="0"/>
              <a:t>FV-3 is poorly documented and without a complete GITHUB release</a:t>
            </a:r>
          </a:p>
          <a:p>
            <a:pPr lvl="1"/>
            <a:r>
              <a:rPr lang="en-US" sz="3600" b="1" dirty="0"/>
              <a:t>Little support or documentation</a:t>
            </a:r>
          </a:p>
          <a:p>
            <a:pPr lvl="1"/>
            <a:r>
              <a:rPr lang="en-US" sz="3600" b="1" dirty="0"/>
              <a:t>No plans to make it a real community model.</a:t>
            </a:r>
          </a:p>
          <a:p>
            <a:pPr lvl="1"/>
            <a:r>
              <a:rPr lang="en-US" sz="3600" b="1" dirty="0"/>
              <a:t>NCEP staff have not mastered it themselves.</a:t>
            </a:r>
          </a:p>
          <a:p>
            <a:pPr lvl="1"/>
            <a:r>
              <a:rPr lang="en-US" sz="3600" b="1" dirty="0"/>
              <a:t>Without an improved data assimilation system will hardly move the needle in improving forecast skill.</a:t>
            </a:r>
          </a:p>
        </p:txBody>
      </p:sp>
    </p:spTree>
    <p:extLst>
      <p:ext uri="{BB962C8B-B14F-4D97-AF65-F5344CB8AC3E}">
        <p14:creationId xmlns:p14="http://schemas.microsoft.com/office/powerpoint/2010/main" val="7218120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853</Words>
  <Application>Microsoft Macintosh PowerPoint</Application>
  <PresentationFormat>Widescreen</PresentationFormat>
  <Paragraphs>73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EPIC and the Future of U.S. NWP: A View From Academia</vt:lpstr>
      <vt:lpstr>U.S. Operational Global Numerical Weather Prediction is Stuck in Mediocrity and Will Not Advance to First Tier Without Major Changes in Organization, Leadership, and Structure</vt:lpstr>
      <vt:lpstr>U.S. NWP Skill is Behind World Leaders and Is NOT Catching UP Even With Substantial Investments</vt:lpstr>
      <vt:lpstr>With the World’s Largest Atmospheric Sciences Research Community and the Largest Global NWP Budget We Should be the Best.    But we are Not.</vt:lpstr>
      <vt:lpstr>Our global model, GFS, has lagged behind the state-of-the-science in many areas, such as: </vt:lpstr>
      <vt:lpstr>Large Impact on the Academic Community</vt:lpstr>
      <vt:lpstr>The Origin of the U.S. NWP Problem is No Secret</vt:lpstr>
      <vt:lpstr>The Origin of the U.S. NWP Problem is No Secret</vt:lpstr>
      <vt:lpstr>The Situation Has Not Gotten Better with NGGPS and FV-3</vt:lpstr>
      <vt:lpstr>The Result are In:  FV-3 Fails the Graduate Student Test</vt:lpstr>
      <vt:lpstr>Our Community Have Been Given One LAST Chance Before the NOAA Operational Global NWP Becomes Irrelevant</vt:lpstr>
      <vt:lpstr>PowerPoint Presentation</vt:lpstr>
      <vt:lpstr>The Stars Are Aligned Now for Change  But if We Miss This Train, It May Never Come Again in our Lifetime</vt:lpstr>
      <vt:lpstr>The Stars Are Aligned</vt:lpstr>
      <vt:lpstr>The Stars Are Aligned</vt:lpstr>
      <vt:lpstr>Only by complete reorganization of how we develop, test, and improve the national global modeling system can U.S. operational NWP regain world leadership</vt:lpstr>
      <vt:lpstr>Such reorganization will require more cooperation and concentration of effort</vt:lpstr>
      <vt:lpstr>A Properly Structured EPIC Center Could Go Far in Addressing the Problem</vt:lpstr>
      <vt:lpstr>How EPIC Might Be Organized</vt:lpstr>
      <vt:lpstr>More Details</vt:lpstr>
      <vt:lpstr>Even More Details</vt:lpstr>
      <vt:lpstr>The EPIC effort could reflect some of the nation’s great science successes--all when we worked together:</vt:lpstr>
      <vt:lpstr>And the early days of NWP, when the U.S. was well ahead of the rest of the world</vt:lpstr>
      <vt:lpstr>The End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and the Future of U.S. NWP: A View From Academia</dc:title>
  <dc:creator>Cliff Mass</dc:creator>
  <cp:lastModifiedBy>Cliff Mass</cp:lastModifiedBy>
  <cp:revision>38</cp:revision>
  <dcterms:created xsi:type="dcterms:W3CDTF">2019-07-30T20:45:23Z</dcterms:created>
  <dcterms:modified xsi:type="dcterms:W3CDTF">2019-07-31T23:38:30Z</dcterms:modified>
</cp:coreProperties>
</file>